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  <p:sldId id="264" r:id="rId9"/>
    <p:sldId id="263" r:id="rId10"/>
    <p:sldId id="266" r:id="rId11"/>
    <p:sldId id="265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yle moyen 4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jpg>
</file>

<file path=ppt/media/image21.jp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A5C07A-D45F-45C9-A769-3F87549D8C93}" type="datetimeFigureOut">
              <a:rPr lang="fr-FR" smtClean="0"/>
              <a:t>27/06/2019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31155F-E4F8-4C82-992C-95266B226C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125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24406-5966-4429-A874-01296FE3B51C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74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254DD-E386-4627-9895-BA0004BF53FF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62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06D35-5C2A-464E-AAF4-077BDA2F6A2D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650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574C5-5A3A-4B7B-BC55-1C9361CDD5C4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36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5F479-B583-4F3D-A971-0EE1CF802B3B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548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352F2-5B88-4006-983F-54F7189B79C8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589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53529-108C-48AF-9FEC-9F7E9CBF76AC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96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2042E-C6CB-4D89-90FF-C253F83ACBA4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468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28D82-68AF-410C-8700-87442C6CFF1B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576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B5C6C-B79D-477E-AE9F-43DFCE3DB501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03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E0383-E241-4D82-9A42-66AD16F05237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411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207CA4C-4F7D-4076-ABBE-C555B4E8D743}" type="datetime1">
              <a:rPr lang="en-US" smtClean="0"/>
              <a:t>6/27/2019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82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s/photo/1377646" TargetMode="External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10" Type="http://schemas.openxmlformats.org/officeDocument/2006/relationships/image" Target="../media/image19.sv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fr/loupe-recherche-trouver-regarder-1020141/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F2FD418-23EF-4EDC-B566-78EE1E98F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4217" y="-762456"/>
            <a:ext cx="7423266" cy="3255264"/>
          </a:xfrm>
        </p:spPr>
        <p:txBody>
          <a:bodyPr>
            <a:normAutofit/>
          </a:bodyPr>
          <a:lstStyle/>
          <a:p>
            <a:pPr algn="r"/>
            <a:r>
              <a:rPr lang="fr-FR" sz="4600" dirty="0">
                <a:solidFill>
                  <a:schemeClr val="accent1">
                    <a:lumMod val="50000"/>
                  </a:schemeClr>
                </a:solidFill>
              </a:rPr>
              <a:t>Projet Robotique humanoïde : </a:t>
            </a:r>
            <a:br>
              <a:rPr lang="fr-FR" sz="46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fr-FR" sz="4600" dirty="0">
                <a:solidFill>
                  <a:schemeClr val="accent1">
                    <a:lumMod val="50000"/>
                  </a:schemeClr>
                </a:solidFill>
              </a:rPr>
              <a:t>NAO au service des enfants de l’hôpital Saint-Vincent-de-Paul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AB743A9-C53A-4121-97CC-83DDA34E3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09069" y="1304720"/>
            <a:ext cx="3021621" cy="1709159"/>
          </a:xfrm>
        </p:spPr>
        <p:txBody>
          <a:bodyPr>
            <a:noAutofit/>
          </a:bodyPr>
          <a:lstStyle/>
          <a:p>
            <a:pPr algn="r"/>
            <a:r>
              <a:rPr lang="fr-FR" sz="2000" dirty="0">
                <a:solidFill>
                  <a:srgbClr val="FFFFFF"/>
                </a:solidFill>
              </a:rPr>
              <a:t>Martin </a:t>
            </a:r>
            <a:r>
              <a:rPr lang="fr-FR" sz="2000" dirty="0" err="1">
                <a:solidFill>
                  <a:srgbClr val="FFFFFF"/>
                </a:solidFill>
              </a:rPr>
              <a:t>Bassez</a:t>
            </a:r>
            <a:r>
              <a:rPr lang="fr-FR" sz="2000" dirty="0">
                <a:solidFill>
                  <a:srgbClr val="FFFFFF"/>
                </a:solidFill>
              </a:rPr>
              <a:t>			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Florentin </a:t>
            </a:r>
            <a:r>
              <a:rPr lang="fr-FR" sz="2000" dirty="0" err="1">
                <a:solidFill>
                  <a:srgbClr val="FFFFFF"/>
                </a:solidFill>
              </a:rPr>
              <a:t>Dehooghe</a:t>
            </a:r>
            <a:endParaRPr lang="fr-FR" sz="2000" dirty="0">
              <a:solidFill>
                <a:srgbClr val="FFFFFF"/>
              </a:solidFill>
            </a:endParaRPr>
          </a:p>
          <a:p>
            <a:endParaRPr lang="fr-FR" sz="2000" dirty="0">
              <a:solidFill>
                <a:srgbClr val="FFFFFF"/>
              </a:solidFill>
            </a:endParaRPr>
          </a:p>
          <a:p>
            <a:r>
              <a:rPr lang="fr-FR" sz="2000" dirty="0">
                <a:solidFill>
                  <a:srgbClr val="FFFFFF"/>
                </a:solidFill>
              </a:rPr>
              <a:t>Clément Brasier	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		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Louis-Clément Langue</a:t>
            </a:r>
          </a:p>
          <a:p>
            <a:pPr algn="r"/>
            <a:endParaRPr lang="fr-FR" sz="2000" dirty="0">
              <a:solidFill>
                <a:srgbClr val="FFFFFF"/>
              </a:solidFill>
            </a:endParaRP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Jeremy </a:t>
            </a:r>
            <a:r>
              <a:rPr lang="fr-FR" sz="2000" dirty="0" err="1">
                <a:solidFill>
                  <a:srgbClr val="FFFFFF"/>
                </a:solidFill>
              </a:rPr>
              <a:t>Cledelin</a:t>
            </a:r>
            <a:r>
              <a:rPr lang="fr-FR" sz="2000" dirty="0">
                <a:solidFill>
                  <a:srgbClr val="FFFFFF"/>
                </a:solidFill>
              </a:rPr>
              <a:t>				</a:t>
            </a:r>
          </a:p>
          <a:p>
            <a:pPr algn="r"/>
            <a:r>
              <a:rPr lang="fr-FR" sz="2000" dirty="0">
                <a:solidFill>
                  <a:srgbClr val="FFFFFF"/>
                </a:solidFill>
              </a:rPr>
              <a:t>Clotilde Zenone</a:t>
            </a:r>
          </a:p>
        </p:txBody>
      </p:sp>
      <p:pic>
        <p:nvPicPr>
          <p:cNvPr id="1026" name="Picture 2" descr="RÃ©sultat de recherche d'images pour &quot;robot nao&quot;">
            <a:extLst>
              <a:ext uri="{FF2B5EF4-FFF2-40B4-BE49-F238E27FC236}">
                <a16:creationId xmlns:a16="http://schemas.microsoft.com/office/drawing/2014/main" id="{9481ED80-142E-450F-B2ED-081E2FB5A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487" y="2655411"/>
            <a:ext cx="2441079" cy="4039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roupement des HÃ´pitaux de l'Institut Catholique de Lille">
            <a:extLst>
              <a:ext uri="{FF2B5EF4-FFF2-40B4-BE49-F238E27FC236}">
                <a16:creationId xmlns:a16="http://schemas.microsoft.com/office/drawing/2014/main" id="{EDF44E24-E368-4D80-81A7-363B7EBFD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135" y="4794126"/>
            <a:ext cx="2015804" cy="130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logo isen lille&quot;">
            <a:extLst>
              <a:ext uri="{FF2B5EF4-FFF2-40B4-BE49-F238E27FC236}">
                <a16:creationId xmlns:a16="http://schemas.microsoft.com/office/drawing/2014/main" id="{1C3AF9BF-B66C-4DB2-9229-9917AA97A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394" y="3119812"/>
            <a:ext cx="2458163" cy="11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D4AC51C3-9973-4480-BF42-6C5516151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294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4E2210-DD62-413A-9DF3-9E4C3D46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219" y="75565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 err="1">
                <a:solidFill>
                  <a:schemeClr val="accent1">
                    <a:lumMod val="50000"/>
                  </a:schemeClr>
                </a:solidFill>
              </a:rPr>
              <a:t>En</a:t>
            </a:r>
            <a:r>
              <a:rPr lang="en-US" sz="5900" spc="-100" dirty="0">
                <a:solidFill>
                  <a:schemeClr val="accent1">
                    <a:lumMod val="50000"/>
                  </a:schemeClr>
                </a:solidFill>
              </a:rPr>
              <a:t> salle </a:t>
            </a:r>
            <a:r>
              <a:rPr lang="en-US" sz="5900" spc="-100" dirty="0" err="1">
                <a:solidFill>
                  <a:schemeClr val="accent1">
                    <a:lumMod val="50000"/>
                  </a:schemeClr>
                </a:solidFill>
              </a:rPr>
              <a:t>d’attente</a:t>
            </a:r>
            <a:endParaRPr lang="en-US" sz="5900" spc="-1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AA6E098-CC0C-4928-BCF5-900C2848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10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DEE754C-C90B-45DC-A4DE-6D9FC277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4859" y="868680"/>
            <a:ext cx="7315200" cy="5120640"/>
          </a:xfrm>
        </p:spPr>
        <p:txBody>
          <a:bodyPr>
            <a:normAutofit/>
          </a:bodyPr>
          <a:lstStyle/>
          <a:p>
            <a:r>
              <a:rPr lang="fr-FR" dirty="0"/>
              <a:t>Plusieurs types de réactions selon les âges </a:t>
            </a:r>
          </a:p>
          <a:p>
            <a:endParaRPr lang="fr-FR" dirty="0"/>
          </a:p>
          <a:p>
            <a:r>
              <a:rPr lang="fr-FR" dirty="0"/>
              <a:t>Tout-petits : découverte, parfois interactions. Réactifs aux comptines. Ne sont plus concentrés sur le robot au-delà  de 6-7 min.</a:t>
            </a:r>
          </a:p>
          <a:p>
            <a:endParaRPr lang="fr-FR" dirty="0"/>
          </a:p>
          <a:p>
            <a:r>
              <a:rPr lang="fr-FR" dirty="0"/>
              <a:t>Plus grands (dès 5-6 ans) : davantage dans l’interaction, programme dynamique appréciés. Testent volontiers les différentes </a:t>
            </a:r>
            <a:r>
              <a:rPr lang="fr-FR" dirty="0" err="1"/>
              <a:t>Naomarks</a:t>
            </a:r>
            <a:endParaRPr lang="fr-FR" dirty="0"/>
          </a:p>
          <a:p>
            <a:endParaRPr lang="fr-FR" dirty="0"/>
          </a:p>
          <a:p>
            <a:r>
              <a:rPr lang="fr-FR" dirty="0"/>
              <a:t>Parents : Regardent et s’</a:t>
            </a:r>
            <a:r>
              <a:rPr lang="fr-FR" dirty="0" err="1"/>
              <a:t>interressent</a:t>
            </a:r>
            <a:r>
              <a:rPr lang="fr-FR" dirty="0"/>
              <a:t> volontiers à NAO. Conseillent de créer des programmes relativement courts et adaptés en fonction des enfants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41CDD15-F874-4B09-AA34-0F0FCBB3D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47" y="1697038"/>
            <a:ext cx="3423300" cy="465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46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CCCDCCF-DDE7-4FF9-BA8E-DFD3AC93A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A172B5C-90E2-4E14-8409-723588D4F2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1426" r="-1" b="4282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2352FE0-ACFA-479E-A574-CED1C035D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27F3C5-8B71-4985-AC5B-D51DEFD94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En salle de soin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01F5979-1992-492E-ABBD-62EBC1016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C4AF3DD-D7A8-460C-97EB-07EA8478D591}"/>
              </a:ext>
            </a:extLst>
          </p:cNvPr>
          <p:cNvSpPr txBox="1"/>
          <p:nvPr/>
        </p:nvSpPr>
        <p:spPr>
          <a:xfrm>
            <a:off x="3972128" y="971055"/>
            <a:ext cx="7315200" cy="4901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dirty="0" err="1"/>
              <a:t>Utilisation</a:t>
            </a:r>
            <a:r>
              <a:rPr lang="en-US" dirty="0"/>
              <a:t> de NAO </a:t>
            </a:r>
            <a:r>
              <a:rPr lang="en-US" dirty="0" err="1"/>
              <a:t>lors</a:t>
            </a:r>
            <a:r>
              <a:rPr lang="en-US" dirty="0"/>
              <a:t> de </a:t>
            </a:r>
            <a:r>
              <a:rPr lang="en-US" dirty="0" err="1"/>
              <a:t>soins</a:t>
            </a:r>
            <a:r>
              <a:rPr lang="en-US" dirty="0"/>
              <a:t> </a:t>
            </a:r>
            <a:r>
              <a:rPr lang="en-US" dirty="0" err="1"/>
              <a:t>infirmiers</a:t>
            </a:r>
            <a:r>
              <a:rPr lang="en-US" dirty="0"/>
              <a:t> douloureux (</a:t>
            </a:r>
            <a:r>
              <a:rPr lang="en-US" dirty="0" err="1"/>
              <a:t>prise</a:t>
            </a:r>
            <a:r>
              <a:rPr lang="en-US" dirty="0"/>
              <a:t> de sang, pose de catheter)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dirty="0" err="1"/>
              <a:t>Très</a:t>
            </a:r>
            <a:r>
              <a:rPr lang="en-US" dirty="0"/>
              <a:t> </a:t>
            </a:r>
            <a:r>
              <a:rPr lang="en-US" dirty="0" err="1"/>
              <a:t>peu</a:t>
            </a:r>
            <a:r>
              <a:rPr lang="en-US" dirty="0"/>
              <a:t> de </a:t>
            </a:r>
            <a:r>
              <a:rPr lang="en-US" dirty="0" err="1"/>
              <a:t>soins</a:t>
            </a:r>
            <a:r>
              <a:rPr lang="en-US" dirty="0"/>
              <a:t> </a:t>
            </a:r>
            <a:r>
              <a:rPr lang="en-US" dirty="0" err="1"/>
              <a:t>observés</a:t>
            </a:r>
            <a:r>
              <a:rPr lang="en-US" dirty="0"/>
              <a:t> (4 au total)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/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dirty="0" err="1"/>
              <a:t>Déroulement</a:t>
            </a:r>
            <a:r>
              <a:rPr lang="en-US" dirty="0"/>
              <a:t> du </a:t>
            </a:r>
            <a:r>
              <a:rPr lang="en-US" dirty="0" err="1"/>
              <a:t>soin</a:t>
            </a:r>
            <a:r>
              <a:rPr lang="en-US" dirty="0"/>
              <a:t>, </a:t>
            </a:r>
            <a:r>
              <a:rPr lang="en-US" dirty="0" err="1"/>
              <a:t>humeurs</a:t>
            </a:r>
            <a:r>
              <a:rPr lang="en-US" dirty="0"/>
              <a:t> et </a:t>
            </a:r>
            <a:r>
              <a:rPr lang="en-US" dirty="0" err="1"/>
              <a:t>réactions</a:t>
            </a:r>
            <a:r>
              <a:rPr lang="en-US" dirty="0"/>
              <a:t> face à  NAO </a:t>
            </a:r>
            <a:r>
              <a:rPr lang="en-US" dirty="0" err="1"/>
              <a:t>très</a:t>
            </a:r>
            <a:r>
              <a:rPr lang="en-US" dirty="0"/>
              <a:t> </a:t>
            </a:r>
            <a:r>
              <a:rPr lang="en-US" dirty="0" err="1"/>
              <a:t>variés</a:t>
            </a:r>
            <a:r>
              <a:rPr lang="en-US" dirty="0"/>
              <a:t> dans </a:t>
            </a:r>
            <a:r>
              <a:rPr lang="en-US" dirty="0" err="1"/>
              <a:t>tous</a:t>
            </a:r>
            <a:r>
              <a:rPr lang="en-US" dirty="0"/>
              <a:t> les </a:t>
            </a:r>
            <a:r>
              <a:rPr lang="en-US" dirty="0" err="1"/>
              <a:t>soins</a:t>
            </a:r>
            <a:endParaRPr lang="en-US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dirty="0" err="1"/>
              <a:t>Séquences</a:t>
            </a:r>
            <a:r>
              <a:rPr lang="en-US" dirty="0"/>
              <a:t> </a:t>
            </a:r>
            <a:r>
              <a:rPr lang="en-US" dirty="0" err="1"/>
              <a:t>calmes</a:t>
            </a:r>
            <a:r>
              <a:rPr lang="en-US" dirty="0"/>
              <a:t> </a:t>
            </a:r>
            <a:r>
              <a:rPr lang="en-US" dirty="0" err="1"/>
              <a:t>plutôt</a:t>
            </a:r>
            <a:r>
              <a:rPr lang="en-US" dirty="0"/>
              <a:t> </a:t>
            </a:r>
            <a:r>
              <a:rPr lang="en-US" dirty="0" err="1"/>
              <a:t>efficaces</a:t>
            </a:r>
            <a:endParaRPr lang="en-US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77CB93F-A0E2-4BBE-B2FC-E93932C7E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F5DA716-8705-43D7-BEB4-944AFBA65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135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4E2210-DD62-413A-9DF3-9E4C3D46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320" y="1092199"/>
            <a:ext cx="8615680" cy="3651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900" spc="-100" dirty="0">
                <a:solidFill>
                  <a:schemeClr val="accent1">
                    <a:lumMod val="50000"/>
                  </a:schemeClr>
                </a:solidFill>
              </a:rPr>
              <a:t>Travail des groups </a:t>
            </a:r>
            <a:r>
              <a:rPr lang="en-US" sz="5900" spc="-100" dirty="0" err="1">
                <a:solidFill>
                  <a:schemeClr val="accent1">
                    <a:lumMod val="50000"/>
                  </a:schemeClr>
                </a:solidFill>
              </a:rPr>
              <a:t>précédents</a:t>
            </a:r>
            <a:r>
              <a:rPr lang="en-US" sz="5900" spc="-100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AA6E098-CC0C-4928-BCF5-900C2848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12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DEE754C-C90B-45DC-A4DE-6D9FC277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4398" y="1457325"/>
            <a:ext cx="7315200" cy="5120640"/>
          </a:xfrm>
        </p:spPr>
        <p:txBody>
          <a:bodyPr>
            <a:normAutofit/>
          </a:bodyPr>
          <a:lstStyle/>
          <a:p>
            <a:r>
              <a:rPr lang="fr-FR" dirty="0"/>
              <a:t>Nombreux programmes crées, séquences intéressantes</a:t>
            </a:r>
          </a:p>
          <a:p>
            <a:r>
              <a:rPr lang="fr-FR" dirty="0"/>
              <a:t>Danses et musiques redondantes</a:t>
            </a:r>
          </a:p>
          <a:p>
            <a:r>
              <a:rPr lang="fr-FR" dirty="0"/>
              <a:t>Désorganisation des programmes dans le robot, utilisation des sous-menus peu intuitives</a:t>
            </a:r>
          </a:p>
          <a:p>
            <a:endParaRPr lang="fr-FR" dirty="0"/>
          </a:p>
          <a:p>
            <a:r>
              <a:rPr lang="fr-FR" dirty="0"/>
              <a:t>Idées : Imprimer des carnets de </a:t>
            </a:r>
            <a:r>
              <a:rPr lang="fr-FR" dirty="0" err="1"/>
              <a:t>naomarks</a:t>
            </a:r>
            <a:r>
              <a:rPr lang="fr-FR" dirty="0"/>
              <a:t> en fonction des thèmes pour les sous-menus</a:t>
            </a:r>
          </a:p>
          <a:p>
            <a:r>
              <a:rPr lang="fr-FR" dirty="0"/>
              <a:t>Création d’une affiche et de logos pour rendre l’utilisation des </a:t>
            </a:r>
            <a:r>
              <a:rPr lang="fr-FR" dirty="0" err="1"/>
              <a:t>Naomarks</a:t>
            </a:r>
            <a:r>
              <a:rPr lang="fr-FR" dirty="0"/>
              <a:t> plus intuitives </a:t>
            </a:r>
          </a:p>
          <a:p>
            <a:r>
              <a:rPr lang="fr-FR" dirty="0"/>
              <a:t>Tri des différents programmes au sein du robot, réorganisation de la racine et des sous-menus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81B6229-268E-48C2-9D99-EAA3CEAA9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514" y="3180080"/>
            <a:ext cx="2014686" cy="260096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14DE313-F44E-4104-BE90-1219476A2D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645" y="1457325"/>
            <a:ext cx="1245411" cy="1209294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A50A494-459C-4F79-8846-1CC72A94D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1257" y="1274762"/>
            <a:ext cx="1360739" cy="118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451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4E2210-DD62-413A-9DF3-9E4C3D46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320" y="1092199"/>
            <a:ext cx="8615680" cy="3651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endParaRPr lang="en-US" sz="5900" spc="-1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AA6E098-CC0C-4928-BCF5-900C2848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13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DEE754C-C90B-45DC-A4DE-6D9FC277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4398" y="1457325"/>
            <a:ext cx="7315200" cy="5120640"/>
          </a:xfrm>
        </p:spPr>
        <p:txBody>
          <a:bodyPr>
            <a:norm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13318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4E2210-DD62-413A-9DF3-9E4C3D46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320" y="1092199"/>
            <a:ext cx="8615680" cy="3651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900" spc="-100" dirty="0" err="1">
                <a:solidFill>
                  <a:schemeClr val="accent1">
                    <a:lumMod val="50000"/>
                  </a:schemeClr>
                </a:solidFill>
              </a:rPr>
              <a:t>Bilan</a:t>
            </a:r>
            <a:endParaRPr lang="en-US" sz="5900" spc="-1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AA6E098-CC0C-4928-BCF5-900C2848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14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DEE754C-C90B-45DC-A4DE-6D9FC277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4398" y="1457325"/>
            <a:ext cx="7315200" cy="5120640"/>
          </a:xfrm>
        </p:spPr>
        <p:txBody>
          <a:bodyPr>
            <a:norm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224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8D5B3DC-D0DA-468E-B910-E76960CC9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7606B6-F940-462D-BBEB-ADBD4CA81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chemeClr val="tx1"/>
                </a:solidFill>
              </a:rPr>
              <a:t>Présentation de Nao et contexte du projet</a:t>
            </a:r>
          </a:p>
          <a:p>
            <a:r>
              <a:rPr lang="fr-FR" b="1" dirty="0">
                <a:solidFill>
                  <a:schemeClr val="tx1"/>
                </a:solidFill>
              </a:rPr>
              <a:t>Problématique du projet </a:t>
            </a:r>
          </a:p>
          <a:p>
            <a:r>
              <a:rPr lang="fr-FR" b="1" dirty="0">
                <a:solidFill>
                  <a:schemeClr val="tx1"/>
                </a:solidFill>
              </a:rPr>
              <a:t>Analyse du besoin et définition des objectifs</a:t>
            </a:r>
          </a:p>
          <a:p>
            <a:pPr marL="0" indent="0">
              <a:buNone/>
            </a:pPr>
            <a:endParaRPr lang="fr-FR" b="1" dirty="0">
              <a:solidFill>
                <a:schemeClr val="tx1"/>
              </a:solidFill>
            </a:endParaRPr>
          </a:p>
          <a:p>
            <a:endParaRPr lang="fr-FR" b="1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95293A9-0B80-4626-BC46-AC24A89EA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FA75628-2042-4688-9B82-D385152A7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7301" y="3081732"/>
            <a:ext cx="2889115" cy="251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0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74065A-0C18-4408-8CA1-9FC334CA3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3153" y="-97457"/>
            <a:ext cx="9692640" cy="139712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Qui est NAO et d’où vient-il?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DDD299-2236-4DC2-A7DC-7053D4A3C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9172" y="4157240"/>
            <a:ext cx="4552329" cy="44481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fr-FR" dirty="0"/>
              <a:t>Leader sur le marché de la robotique humanoïde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39475AF-161A-4F22-8C23-C3BC27858FC0}"/>
              </a:ext>
            </a:extLst>
          </p:cNvPr>
          <p:cNvSpPr txBox="1"/>
          <p:nvPr/>
        </p:nvSpPr>
        <p:spPr>
          <a:xfrm>
            <a:off x="4537403" y="1387956"/>
            <a:ext cx="6862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Nao a été créé en 2006 par </a:t>
            </a:r>
            <a:r>
              <a:rPr lang="fr-FR" dirty="0" err="1"/>
              <a:t>Aldebaran</a:t>
            </a:r>
            <a:r>
              <a:rPr lang="fr-FR" dirty="0"/>
              <a:t> </a:t>
            </a:r>
            <a:r>
              <a:rPr lang="fr-FR" dirty="0" err="1"/>
              <a:t>Robotics</a:t>
            </a:r>
            <a:r>
              <a:rPr lang="fr-FR" dirty="0"/>
              <a:t> devenu ensuite </a:t>
            </a:r>
            <a:r>
              <a:rPr lang="fr-FR" dirty="0" err="1"/>
              <a:t>Softbank</a:t>
            </a:r>
            <a:r>
              <a:rPr lang="fr-FR" dirty="0"/>
              <a:t> </a:t>
            </a:r>
            <a:r>
              <a:rPr lang="fr-FR" dirty="0" err="1"/>
              <a:t>Robotics</a:t>
            </a:r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EA2F315-B56A-4066-A0A3-471F5F90847A}"/>
              </a:ext>
            </a:extLst>
          </p:cNvPr>
          <p:cNvSpPr txBox="1"/>
          <p:nvPr/>
        </p:nvSpPr>
        <p:spPr>
          <a:xfrm>
            <a:off x="4715498" y="2768908"/>
            <a:ext cx="6342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Leurs objectifs ?  «  être funs et bien intentionnés envers les enfants, adolescents, adultes, personnes âgées, envers les humains, tout simplement. »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25D25F8-77A0-4A0E-AE66-93927491DA0A}"/>
              </a:ext>
            </a:extLst>
          </p:cNvPr>
          <p:cNvSpPr txBox="1"/>
          <p:nvPr/>
        </p:nvSpPr>
        <p:spPr>
          <a:xfrm>
            <a:off x="8451153" y="5233596"/>
            <a:ext cx="24911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« Percevoir leur environnement et interagir de la façon la plus naturelle possible »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3044CFF-810E-4BBD-841D-C7675D10AE73}"/>
              </a:ext>
            </a:extLst>
          </p:cNvPr>
          <p:cNvSpPr txBox="1"/>
          <p:nvPr/>
        </p:nvSpPr>
        <p:spPr>
          <a:xfrm>
            <a:off x="5166931" y="5233596"/>
            <a:ext cx="2461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Plus de 500 salariés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B4254B08-4308-43AE-9634-DC29C2607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F42B100-FD69-49D3-8522-052409A40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80" y="1649517"/>
            <a:ext cx="3884285" cy="412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137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B8AA617-0537-4ED7-91B6-66511A647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E8BF1F-CE61-45C5-92AC-552D23176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F4E2210-DD62-413A-9DF3-9E4C3D46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 err="1"/>
              <a:t>Présentation</a:t>
            </a:r>
            <a:r>
              <a:rPr lang="en-US" sz="5900" spc="-100" dirty="0"/>
              <a:t> technique de NAO</a:t>
            </a:r>
          </a:p>
        </p:txBody>
      </p:sp>
      <p:pic>
        <p:nvPicPr>
          <p:cNvPr id="5" name="Espace réservé du contenu 4" descr="Une image contenant objet&#10;&#10;Description générée avec un niveau de confiance très élevé">
            <a:extLst>
              <a:ext uri="{FF2B5EF4-FFF2-40B4-BE49-F238E27FC236}">
                <a16:creationId xmlns:a16="http://schemas.microsoft.com/office/drawing/2014/main" id="{82936BB7-273F-49E8-8435-F48FACFB5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4" b="9422"/>
          <a:stretch/>
        </p:blipFill>
        <p:spPr>
          <a:xfrm>
            <a:off x="488898" y="429624"/>
            <a:ext cx="5236194" cy="3557016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AA6E098-CC0C-4928-BCF5-900C2848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4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747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4E2210-DD62-413A-9DF3-9E4C3D46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4859" y="407010"/>
            <a:ext cx="7999495" cy="112122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900" spc="-100" dirty="0">
                <a:solidFill>
                  <a:schemeClr val="accent1">
                    <a:lumMod val="50000"/>
                  </a:schemeClr>
                </a:solidFill>
              </a:rPr>
              <a:t>NAO, un robot </a:t>
            </a:r>
            <a:r>
              <a:rPr lang="en-US" sz="5900" spc="-100" dirty="0" err="1">
                <a:solidFill>
                  <a:schemeClr val="accent1">
                    <a:lumMod val="50000"/>
                  </a:schemeClr>
                </a:solidFill>
              </a:rPr>
              <a:t>interagissant</a:t>
            </a:r>
            <a:r>
              <a:rPr lang="en-US" sz="5900" spc="-100" dirty="0">
                <a:solidFill>
                  <a:schemeClr val="accent1">
                    <a:lumMod val="50000"/>
                  </a:schemeClr>
                </a:solidFill>
              </a:rPr>
              <a:t> avec son </a:t>
            </a:r>
            <a:r>
              <a:rPr lang="en-US" sz="5900" spc="-100" dirty="0" err="1">
                <a:solidFill>
                  <a:schemeClr val="accent1">
                    <a:lumMod val="50000"/>
                  </a:schemeClr>
                </a:solidFill>
              </a:rPr>
              <a:t>environement</a:t>
            </a:r>
            <a:endParaRPr lang="en-US" sz="5900" spc="-1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AA6E098-CC0C-4928-BCF5-900C2848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5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DEE754C-C90B-45DC-A4DE-6D9FC277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5883" y="1967573"/>
            <a:ext cx="4220234" cy="4693358"/>
          </a:xfrm>
        </p:spPr>
        <p:txBody>
          <a:bodyPr>
            <a:normAutofit lnSpcReduction="10000"/>
          </a:bodyPr>
          <a:lstStyle/>
          <a:p>
            <a:r>
              <a:rPr lang="fr-FR" b="1" dirty="0"/>
              <a:t>Capteurs :</a:t>
            </a:r>
          </a:p>
          <a:p>
            <a:pPr lvl="0"/>
            <a:r>
              <a:rPr lang="fr-FR" dirty="0"/>
              <a:t>2 microphones</a:t>
            </a:r>
          </a:p>
          <a:p>
            <a:pPr lvl="0"/>
            <a:r>
              <a:rPr lang="fr-FR" dirty="0"/>
              <a:t>2 cameras 2D</a:t>
            </a:r>
          </a:p>
          <a:p>
            <a:pPr lvl="0"/>
            <a:r>
              <a:rPr lang="fr-FR" dirty="0"/>
              <a:t> 13 capteurs tactiles (tête, mains et pieds)</a:t>
            </a:r>
          </a:p>
          <a:p>
            <a:pPr lvl="0"/>
            <a:r>
              <a:rPr lang="fr-FR" dirty="0"/>
              <a:t>2 sonars</a:t>
            </a:r>
          </a:p>
          <a:p>
            <a:pPr lvl="0"/>
            <a:r>
              <a:rPr lang="fr-FR" dirty="0"/>
              <a:t>8 capteurs à résistance de force au pieds</a:t>
            </a:r>
          </a:p>
          <a:p>
            <a:pPr lvl="0"/>
            <a:r>
              <a:rPr lang="fr-FR" dirty="0"/>
              <a:t> 2 centrales inertielles (gravité et accélération)</a:t>
            </a:r>
          </a:p>
          <a:p>
            <a:pPr lvl="0"/>
            <a:r>
              <a:rPr lang="fr-FR" dirty="0"/>
              <a:t>Capteurs de position des articulations</a:t>
            </a:r>
          </a:p>
          <a:p>
            <a:pPr lvl="0"/>
            <a:r>
              <a:rPr lang="fr-FR" dirty="0"/>
              <a:t>1 bouton central</a:t>
            </a:r>
          </a:p>
          <a:p>
            <a:endParaRPr lang="fr-FR" dirty="0"/>
          </a:p>
        </p:txBody>
      </p:sp>
      <p:sp>
        <p:nvSpPr>
          <p:cNvPr id="10" name="Espace réservé du contenu 6">
            <a:extLst>
              <a:ext uri="{FF2B5EF4-FFF2-40B4-BE49-F238E27FC236}">
                <a16:creationId xmlns:a16="http://schemas.microsoft.com/office/drawing/2014/main" id="{771A4A04-7682-4C24-92DA-F174E19F7BF9}"/>
              </a:ext>
            </a:extLst>
          </p:cNvPr>
          <p:cNvSpPr txBox="1">
            <a:spLocks/>
          </p:cNvSpPr>
          <p:nvPr/>
        </p:nvSpPr>
        <p:spPr>
          <a:xfrm>
            <a:off x="9024363" y="407010"/>
            <a:ext cx="4750469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Actionneurs :</a:t>
            </a:r>
          </a:p>
          <a:p>
            <a:pPr lvl="0"/>
            <a:r>
              <a:rPr lang="fr-FR" dirty="0"/>
              <a:t>2 hauts parleurs</a:t>
            </a:r>
          </a:p>
          <a:p>
            <a:pPr lvl="0"/>
            <a:r>
              <a:rPr lang="fr-FR" dirty="0"/>
              <a:t>27 moteurs</a:t>
            </a:r>
          </a:p>
          <a:p>
            <a:pPr lvl="0"/>
            <a:r>
              <a:rPr lang="fr-FR" dirty="0"/>
              <a:t>50 </a:t>
            </a:r>
            <a:r>
              <a:rPr lang="fr-FR" dirty="0" err="1"/>
              <a:t>LEDs</a:t>
            </a:r>
            <a:endParaRPr lang="fr-FR" dirty="0"/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3B9BEE9-EEFD-4DBA-B9F2-82AE99587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8299" y="3933403"/>
            <a:ext cx="857907" cy="128686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19C9377-43EA-45C9-8865-E9F240BF3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744" y="4858950"/>
            <a:ext cx="631381" cy="947072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F8550618-B86A-4494-B728-5D7CB3D8D8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8299" y="5332486"/>
            <a:ext cx="645072" cy="967608"/>
          </a:xfrm>
          <a:prstGeom prst="rect">
            <a:avLst/>
          </a:prstGeom>
        </p:spPr>
      </p:pic>
      <p:pic>
        <p:nvPicPr>
          <p:cNvPr id="1026" name="Picture 2" descr="../../_images/naov6_motors.png">
            <a:extLst>
              <a:ext uri="{FF2B5EF4-FFF2-40B4-BE49-F238E27FC236}">
                <a16:creationId xmlns:a16="http://schemas.microsoft.com/office/drawing/2014/main" id="{877BD4B7-CB4A-44ED-A827-44441D7A2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90836"/>
            <a:ext cx="3545216" cy="324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3246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4E2210-DD62-413A-9DF3-9E4C3D463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4859" y="68537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>
                <a:solidFill>
                  <a:schemeClr val="accent1">
                    <a:lumMod val="50000"/>
                  </a:schemeClr>
                </a:solidFill>
              </a:rPr>
              <a:t>NAO à </a:t>
            </a:r>
            <a:r>
              <a:rPr lang="en-US" sz="5900" spc="-100" dirty="0" err="1">
                <a:solidFill>
                  <a:schemeClr val="accent1">
                    <a:lumMod val="50000"/>
                  </a:schemeClr>
                </a:solidFill>
              </a:rPr>
              <a:t>l’hôpital</a:t>
            </a:r>
            <a:r>
              <a:rPr lang="en-US" sz="5900" spc="-100" dirty="0">
                <a:solidFill>
                  <a:schemeClr val="accent1">
                    <a:lumMod val="50000"/>
                  </a:schemeClr>
                </a:solidFill>
              </a:rPr>
              <a:t> ?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AA6E098-CC0C-4928-BCF5-900C2848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6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FDEE754C-C90B-45DC-A4DE-6D9FC277B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9215" y="1134227"/>
            <a:ext cx="7315200" cy="5120640"/>
          </a:xfrm>
        </p:spPr>
        <p:txBody>
          <a:bodyPr>
            <a:normAutofit lnSpcReduction="10000"/>
          </a:bodyPr>
          <a:lstStyle/>
          <a:p>
            <a:r>
              <a:rPr lang="fr-FR" dirty="0"/>
              <a:t>Hospitalisation : source de stress !</a:t>
            </a:r>
          </a:p>
          <a:p>
            <a:endParaRPr lang="fr-FR" dirty="0"/>
          </a:p>
          <a:p>
            <a:r>
              <a:rPr lang="fr-FR" dirty="0"/>
              <a:t>Idée: introduire NAO dans le service pédiatrique du Pr Nicolas Kalach  afin d’assister l’équipe de soin au sein de l’hôpital de jour pour réduire le stress des enfants</a:t>
            </a:r>
          </a:p>
          <a:p>
            <a:endParaRPr lang="fr-FR" dirty="0"/>
          </a:p>
          <a:p>
            <a:r>
              <a:rPr lang="fr-FR" dirty="0"/>
              <a:t>Utilisation de NAO pour l’accueil, distraire l’enfant lors de soins douloureux, les faire patienter en salle d’attente…</a:t>
            </a:r>
          </a:p>
          <a:p>
            <a:endParaRPr lang="fr-FR" dirty="0"/>
          </a:p>
          <a:p>
            <a:r>
              <a:rPr lang="fr-FR" dirty="0"/>
              <a:t>Autres groupes de l’ISEN ayant déjà travaillé et fait des tests pour ce projet</a:t>
            </a:r>
          </a:p>
          <a:p>
            <a:endParaRPr lang="fr-FR" dirty="0"/>
          </a:p>
          <a:p>
            <a:r>
              <a:rPr lang="fr-FR" dirty="0"/>
              <a:t>=&gt; Projet pluridisciplinaire où la robotique est au service de la santé</a:t>
            </a:r>
          </a:p>
        </p:txBody>
      </p:sp>
      <p:pic>
        <p:nvPicPr>
          <p:cNvPr id="11" name="Graphique 10" descr="Stéthoscope">
            <a:extLst>
              <a:ext uri="{FF2B5EF4-FFF2-40B4-BE49-F238E27FC236}">
                <a16:creationId xmlns:a16="http://schemas.microsoft.com/office/drawing/2014/main" id="{5D31A26B-C773-4D9D-A5CC-8C48B0135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6408" y="2101579"/>
            <a:ext cx="914400" cy="914400"/>
          </a:xfrm>
          <a:prstGeom prst="rect">
            <a:avLst/>
          </a:prstGeom>
        </p:spPr>
      </p:pic>
      <p:pic>
        <p:nvPicPr>
          <p:cNvPr id="13" name="Graphique 12" descr="Tête avec engrenages">
            <a:extLst>
              <a:ext uri="{FF2B5EF4-FFF2-40B4-BE49-F238E27FC236}">
                <a16:creationId xmlns:a16="http://schemas.microsoft.com/office/drawing/2014/main" id="{4A639B76-D4B5-4AA7-BAB5-64FF2C8DC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4230" y="3050026"/>
            <a:ext cx="914400" cy="914400"/>
          </a:xfrm>
          <a:prstGeom prst="rect">
            <a:avLst/>
          </a:prstGeom>
        </p:spPr>
      </p:pic>
      <p:pic>
        <p:nvPicPr>
          <p:cNvPr id="15" name="Graphique 14" descr="Visage au large sourire sans remplissage">
            <a:extLst>
              <a:ext uri="{FF2B5EF4-FFF2-40B4-BE49-F238E27FC236}">
                <a16:creationId xmlns:a16="http://schemas.microsoft.com/office/drawing/2014/main" id="{D1FE9891-CC90-4531-9086-E5ABDD7D72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4230" y="4888149"/>
            <a:ext cx="914400" cy="91440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AC7B22C-72A5-4AB8-A228-498BDEAF1F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68012" y="4059316"/>
            <a:ext cx="1051192" cy="751602"/>
          </a:xfrm>
          <a:prstGeom prst="rect">
            <a:avLst/>
          </a:prstGeom>
        </p:spPr>
      </p:pic>
      <p:pic>
        <p:nvPicPr>
          <p:cNvPr id="19" name="Graphique 18" descr="Rythme cardiaque">
            <a:extLst>
              <a:ext uri="{FF2B5EF4-FFF2-40B4-BE49-F238E27FC236}">
                <a16:creationId xmlns:a16="http://schemas.microsoft.com/office/drawing/2014/main" id="{FDF60130-6900-4543-A880-5BB5DD42324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38655" y="130853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092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EE72CBEC-7BC8-4019-86DB-1B7604A47A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27F3C5-8B71-4985-AC5B-D51DEFD94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0262" y="2406649"/>
            <a:ext cx="7266480" cy="48323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600" spc="-100" dirty="0">
                <a:solidFill>
                  <a:schemeClr val="accent1"/>
                </a:solidFill>
              </a:rPr>
              <a:t>Comment faire </a:t>
            </a:r>
            <a:r>
              <a:rPr lang="en-US" sz="5600" spc="-100" dirty="0" err="1">
                <a:solidFill>
                  <a:schemeClr val="accent1"/>
                </a:solidFill>
              </a:rPr>
              <a:t>en</a:t>
            </a:r>
            <a:r>
              <a:rPr lang="en-US" sz="5600" spc="-100" dirty="0">
                <a:solidFill>
                  <a:schemeClr val="accent1"/>
                </a:solidFill>
              </a:rPr>
              <a:t> </a:t>
            </a:r>
            <a:r>
              <a:rPr lang="en-US" sz="5600" spc="-100" dirty="0" err="1">
                <a:solidFill>
                  <a:schemeClr val="accent1"/>
                </a:solidFill>
              </a:rPr>
              <a:t>sorte</a:t>
            </a:r>
            <a:r>
              <a:rPr lang="en-US" sz="5600" spc="-100" dirty="0">
                <a:solidFill>
                  <a:schemeClr val="accent1"/>
                </a:solidFill>
              </a:rPr>
              <a:t> que NAO </a:t>
            </a:r>
            <a:r>
              <a:rPr lang="en-US" sz="5600" spc="-100" dirty="0" err="1">
                <a:solidFill>
                  <a:schemeClr val="accent1"/>
                </a:solidFill>
              </a:rPr>
              <a:t>soit</a:t>
            </a:r>
            <a:r>
              <a:rPr lang="en-US" sz="5600" spc="-100" dirty="0">
                <a:solidFill>
                  <a:schemeClr val="accent1"/>
                </a:solidFill>
              </a:rPr>
              <a:t> </a:t>
            </a:r>
            <a:r>
              <a:rPr lang="en-US" sz="5600" spc="-100" dirty="0" err="1">
                <a:solidFill>
                  <a:schemeClr val="accent1"/>
                </a:solidFill>
              </a:rPr>
              <a:t>une</a:t>
            </a:r>
            <a:r>
              <a:rPr lang="en-US" sz="5600" spc="-100" dirty="0">
                <a:solidFill>
                  <a:schemeClr val="accent1"/>
                </a:solidFill>
              </a:rPr>
              <a:t> plus-value au service ?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B3A7788-AA18-4395-B0A6-3C50CCB60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3724447" cy="139535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848EF24-56BA-4684-8BB7-8280CBCE3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0323" y="767825"/>
            <a:ext cx="643467" cy="1395357"/>
          </a:xfrm>
          <a:prstGeom prst="rect">
            <a:avLst/>
          </a:prstGeom>
          <a:solidFill>
            <a:srgbClr val="BBBB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5C3D107-2A0D-4A60-B10A-7E5349DA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85999"/>
            <a:ext cx="3731816" cy="381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E42B6A5-A12D-4C68-892C-4844407DA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0323" y="2285999"/>
            <a:ext cx="645258" cy="3809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F5DA716-8705-43D7-BEB4-944AFBA65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7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779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162DF2A-64D1-4AA9-BA42-8A4063EAD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7C1373-63AF-4A75-909E-990E05356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BDAAE7A-177F-4691-8F07-36CBBA611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9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27F3C5-8B71-4985-AC5B-D51DEFD94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4897" y="-4062919"/>
            <a:ext cx="7462083" cy="5334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spc="-100" dirty="0" err="1">
                <a:solidFill>
                  <a:schemeClr val="accent1"/>
                </a:solidFill>
              </a:rPr>
              <a:t>Objectifs</a:t>
            </a:r>
            <a:endParaRPr lang="en-US" sz="6000" spc="-100" dirty="0">
              <a:solidFill>
                <a:schemeClr val="accent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F82D1D-28BC-4216-A1EA-F7D9C6D1A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A1DC48-C242-4442-822C-570436B80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577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F5DA716-8705-43D7-BEB4-944AFBA65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8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C4AF3DD-D7A8-460C-97EB-07EA8478D591}"/>
              </a:ext>
            </a:extLst>
          </p:cNvPr>
          <p:cNvSpPr txBox="1"/>
          <p:nvPr/>
        </p:nvSpPr>
        <p:spPr>
          <a:xfrm>
            <a:off x="1525162" y="1531431"/>
            <a:ext cx="96790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Répondre à la demande du Professeur Kalach en réalisant des séquences prêtes à l’emploi et en effectuant des tests cliniques dans le service, notamment en salle de soin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S’approprier le travail des groupes précédents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Tester notre travail et recueillir le retour des enfants, des parents et du personnel soignant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Améliorer notre travail et celui des groupes précédents en fonction des observations faites au sein du service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A08ADE1-8AD2-47A9-9712-46D5273B3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641994" y="4528463"/>
            <a:ext cx="2377440" cy="23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50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7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3E8C8F4-916E-4E0F-8C4E-F73CF9CA0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060" y="-610154"/>
            <a:ext cx="8511905" cy="1620516"/>
          </a:xfrm>
        </p:spPr>
        <p:txBody>
          <a:bodyPr anchor="b">
            <a:normAutofit/>
          </a:bodyPr>
          <a:lstStyle/>
          <a:p>
            <a:pPr algn="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31" name="Rectangle 19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DA7B32-F0FF-4A3B-AACD-209C41A49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7054" y="1454166"/>
            <a:ext cx="6682071" cy="4690532"/>
          </a:xfrm>
        </p:spPr>
        <p:txBody>
          <a:bodyPr anchor="t">
            <a:normAutofit/>
          </a:bodyPr>
          <a:lstStyle/>
          <a:p>
            <a:endParaRPr lang="fr-FR" dirty="0"/>
          </a:p>
        </p:txBody>
      </p:sp>
      <p:sp>
        <p:nvSpPr>
          <p:cNvPr id="33" name="Rectangle 21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06C190C-CBE8-4299-B749-EB322AB7F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78" name="Rectangle : coins arrondis 77">
            <a:extLst>
              <a:ext uri="{FF2B5EF4-FFF2-40B4-BE49-F238E27FC236}">
                <a16:creationId xmlns:a16="http://schemas.microsoft.com/office/drawing/2014/main" id="{58F1F847-7B59-4AA2-B1B3-4CCD478F0B86}"/>
              </a:ext>
            </a:extLst>
          </p:cNvPr>
          <p:cNvSpPr/>
          <p:nvPr/>
        </p:nvSpPr>
        <p:spPr>
          <a:xfrm>
            <a:off x="2885285" y="1747777"/>
            <a:ext cx="2360814" cy="15544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Productions réalisées à l’ISEN (Séquences, affiche…)</a:t>
            </a:r>
          </a:p>
        </p:txBody>
      </p:sp>
      <p:sp>
        <p:nvSpPr>
          <p:cNvPr id="79" name="Rectangle : coins arrondis 78">
            <a:extLst>
              <a:ext uri="{FF2B5EF4-FFF2-40B4-BE49-F238E27FC236}">
                <a16:creationId xmlns:a16="http://schemas.microsoft.com/office/drawing/2014/main" id="{B19FD1F1-FA76-44AE-9A64-2410109AC70B}"/>
              </a:ext>
            </a:extLst>
          </p:cNvPr>
          <p:cNvSpPr/>
          <p:nvPr/>
        </p:nvSpPr>
        <p:spPr>
          <a:xfrm>
            <a:off x="7030897" y="1747777"/>
            <a:ext cx="2360814" cy="15544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Utilisation de NAO dans le service pédiatrique</a:t>
            </a:r>
          </a:p>
        </p:txBody>
      </p:sp>
      <p:sp>
        <p:nvSpPr>
          <p:cNvPr id="80" name="Rectangle : coins arrondis 79">
            <a:extLst>
              <a:ext uri="{FF2B5EF4-FFF2-40B4-BE49-F238E27FC236}">
                <a16:creationId xmlns:a16="http://schemas.microsoft.com/office/drawing/2014/main" id="{B1FF21A0-1848-4AAF-943A-09D8469FAE65}"/>
              </a:ext>
            </a:extLst>
          </p:cNvPr>
          <p:cNvSpPr/>
          <p:nvPr/>
        </p:nvSpPr>
        <p:spPr>
          <a:xfrm>
            <a:off x="5082695" y="4332983"/>
            <a:ext cx="2360814" cy="150367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Retours des enfants et des parents (écoute, observations questionnaires…)</a:t>
            </a:r>
          </a:p>
        </p:txBody>
      </p:sp>
      <p:cxnSp>
        <p:nvCxnSpPr>
          <p:cNvPr id="81" name="Connecteur droit avec flèche 80">
            <a:extLst>
              <a:ext uri="{FF2B5EF4-FFF2-40B4-BE49-F238E27FC236}">
                <a16:creationId xmlns:a16="http://schemas.microsoft.com/office/drawing/2014/main" id="{D17DD320-B179-4DA1-A562-308D2884095F}"/>
              </a:ext>
            </a:extLst>
          </p:cNvPr>
          <p:cNvCxnSpPr>
            <a:stCxn id="78" idx="3"/>
            <a:endCxn id="79" idx="1"/>
          </p:cNvCxnSpPr>
          <p:nvPr/>
        </p:nvCxnSpPr>
        <p:spPr>
          <a:xfrm>
            <a:off x="5246099" y="2525017"/>
            <a:ext cx="17847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82" name="Connecteur droit avec flèche 81">
            <a:extLst>
              <a:ext uri="{FF2B5EF4-FFF2-40B4-BE49-F238E27FC236}">
                <a16:creationId xmlns:a16="http://schemas.microsoft.com/office/drawing/2014/main" id="{22063266-A684-49BE-8E91-C7E2FE31F7C5}"/>
              </a:ext>
            </a:extLst>
          </p:cNvPr>
          <p:cNvCxnSpPr/>
          <p:nvPr/>
        </p:nvCxnSpPr>
        <p:spPr>
          <a:xfrm>
            <a:off x="9391711" y="2525017"/>
            <a:ext cx="198120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83" name="Connecteur : en angle 82">
            <a:extLst>
              <a:ext uri="{FF2B5EF4-FFF2-40B4-BE49-F238E27FC236}">
                <a16:creationId xmlns:a16="http://schemas.microsoft.com/office/drawing/2014/main" id="{0B740D9A-8B0B-47CB-9511-16E7657AA4A6}"/>
              </a:ext>
            </a:extLst>
          </p:cNvPr>
          <p:cNvCxnSpPr>
            <a:cxnSpLocks/>
            <a:endCxn id="80" idx="3"/>
          </p:cNvCxnSpPr>
          <p:nvPr/>
        </p:nvCxnSpPr>
        <p:spPr>
          <a:xfrm rot="10800000">
            <a:off x="7443509" y="5084824"/>
            <a:ext cx="3165518" cy="253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84" name="ZoneTexte 83">
            <a:extLst>
              <a:ext uri="{FF2B5EF4-FFF2-40B4-BE49-F238E27FC236}">
                <a16:creationId xmlns:a16="http://schemas.microsoft.com/office/drawing/2014/main" id="{51F03548-A7FD-4B77-93A9-3B1B0329FF51}"/>
              </a:ext>
            </a:extLst>
          </p:cNvPr>
          <p:cNvSpPr txBox="1"/>
          <p:nvPr/>
        </p:nvSpPr>
        <p:spPr>
          <a:xfrm>
            <a:off x="140507" y="2184208"/>
            <a:ext cx="1295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Travail des groupes</a:t>
            </a:r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AE5A1409-5C7E-42F6-97D6-9D115F91C200}"/>
              </a:ext>
            </a:extLst>
          </p:cNvPr>
          <p:cNvSpPr txBox="1"/>
          <p:nvPr/>
        </p:nvSpPr>
        <p:spPr>
          <a:xfrm>
            <a:off x="5510569" y="2138475"/>
            <a:ext cx="1620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Séquences</a:t>
            </a:r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033AC73F-8157-4EE2-A0E4-D9510951AE40}"/>
              </a:ext>
            </a:extLst>
          </p:cNvPr>
          <p:cNvSpPr txBox="1"/>
          <p:nvPr/>
        </p:nvSpPr>
        <p:spPr>
          <a:xfrm>
            <a:off x="9671574" y="1787601"/>
            <a:ext cx="1620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Humeur de l’enfant</a:t>
            </a:r>
          </a:p>
        </p:txBody>
      </p:sp>
      <p:pic>
        <p:nvPicPr>
          <p:cNvPr id="87" name="Image 86">
            <a:extLst>
              <a:ext uri="{FF2B5EF4-FFF2-40B4-BE49-F238E27FC236}">
                <a16:creationId xmlns:a16="http://schemas.microsoft.com/office/drawing/2014/main" id="{DDE7C742-3980-4063-9DDF-9B79B744D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237" y="2577025"/>
            <a:ext cx="983673" cy="983673"/>
          </a:xfrm>
          <a:prstGeom prst="rect">
            <a:avLst/>
          </a:prstGeom>
        </p:spPr>
      </p:pic>
      <p:pic>
        <p:nvPicPr>
          <p:cNvPr id="88" name="Graphique 87" descr="Visage souriant sans remplissage">
            <a:extLst>
              <a:ext uri="{FF2B5EF4-FFF2-40B4-BE49-F238E27FC236}">
                <a16:creationId xmlns:a16="http://schemas.microsoft.com/office/drawing/2014/main" id="{0A66609A-72F1-4D4F-B656-03874C4DD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53697" y="1671577"/>
            <a:ext cx="394854" cy="394854"/>
          </a:xfrm>
          <a:prstGeom prst="rect">
            <a:avLst/>
          </a:prstGeom>
        </p:spPr>
      </p:pic>
      <p:pic>
        <p:nvPicPr>
          <p:cNvPr id="89" name="Graphique 88" descr="Visage neutre sans remplissage">
            <a:extLst>
              <a:ext uri="{FF2B5EF4-FFF2-40B4-BE49-F238E27FC236}">
                <a16:creationId xmlns:a16="http://schemas.microsoft.com/office/drawing/2014/main" id="{91E37710-0ACA-4513-9618-F2E2A94429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292555" y="1941048"/>
            <a:ext cx="394855" cy="394855"/>
          </a:xfrm>
          <a:prstGeom prst="rect">
            <a:avLst/>
          </a:prstGeom>
        </p:spPr>
      </p:pic>
      <p:pic>
        <p:nvPicPr>
          <p:cNvPr id="90" name="Graphique 89" descr="Visage triste sans remplissage">
            <a:extLst>
              <a:ext uri="{FF2B5EF4-FFF2-40B4-BE49-F238E27FC236}">
                <a16:creationId xmlns:a16="http://schemas.microsoft.com/office/drawing/2014/main" id="{BFDB5ABF-A2F5-4630-83C7-CF98D0D24E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81367" y="2066431"/>
            <a:ext cx="386541" cy="386541"/>
          </a:xfrm>
          <a:prstGeom prst="rect">
            <a:avLst/>
          </a:prstGeom>
        </p:spPr>
      </p:pic>
      <p:pic>
        <p:nvPicPr>
          <p:cNvPr id="91" name="Graphique 90" descr="Tête avec engrenages">
            <a:extLst>
              <a:ext uri="{FF2B5EF4-FFF2-40B4-BE49-F238E27FC236}">
                <a16:creationId xmlns:a16="http://schemas.microsoft.com/office/drawing/2014/main" id="{9DF05EB1-E9B6-4031-AB5C-9018787C4FA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8964" y="3020005"/>
            <a:ext cx="779427" cy="779427"/>
          </a:xfrm>
          <a:prstGeom prst="rect">
            <a:avLst/>
          </a:prstGeom>
        </p:spPr>
      </p:pic>
      <p:sp>
        <p:nvSpPr>
          <p:cNvPr id="92" name="ZoneTexte 91">
            <a:extLst>
              <a:ext uri="{FF2B5EF4-FFF2-40B4-BE49-F238E27FC236}">
                <a16:creationId xmlns:a16="http://schemas.microsoft.com/office/drawing/2014/main" id="{0CF85F0A-B0AE-4BAC-9A37-98AE800D9018}"/>
              </a:ext>
            </a:extLst>
          </p:cNvPr>
          <p:cNvSpPr txBox="1"/>
          <p:nvPr/>
        </p:nvSpPr>
        <p:spPr>
          <a:xfrm>
            <a:off x="0" y="1348411"/>
            <a:ext cx="1435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002060"/>
                </a:solidFill>
              </a:rPr>
              <a:t>Demande du </a:t>
            </a:r>
          </a:p>
          <a:p>
            <a:r>
              <a:rPr lang="fr-FR" dirty="0">
                <a:solidFill>
                  <a:srgbClr val="002060"/>
                </a:solidFill>
              </a:rPr>
              <a:t>Pr Kalach</a:t>
            </a:r>
          </a:p>
        </p:txBody>
      </p: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BF3A7A2B-F446-47A2-807D-DD691E12F369}"/>
              </a:ext>
            </a:extLst>
          </p:cNvPr>
          <p:cNvCxnSpPr>
            <a:cxnSpLocks/>
          </p:cNvCxnSpPr>
          <p:nvPr/>
        </p:nvCxnSpPr>
        <p:spPr>
          <a:xfrm flipV="1">
            <a:off x="10594428" y="2525018"/>
            <a:ext cx="0" cy="2572506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94" name="Ellipse 93">
            <a:extLst>
              <a:ext uri="{FF2B5EF4-FFF2-40B4-BE49-F238E27FC236}">
                <a16:creationId xmlns:a16="http://schemas.microsoft.com/office/drawing/2014/main" id="{B844B045-BC0E-465C-9CCC-1294F81F7076}"/>
              </a:ext>
            </a:extLst>
          </p:cNvPr>
          <p:cNvSpPr/>
          <p:nvPr/>
        </p:nvSpPr>
        <p:spPr>
          <a:xfrm>
            <a:off x="1991902" y="2230188"/>
            <a:ext cx="646799" cy="58965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95" name="Connecteur droit 94">
            <a:extLst>
              <a:ext uri="{FF2B5EF4-FFF2-40B4-BE49-F238E27FC236}">
                <a16:creationId xmlns:a16="http://schemas.microsoft.com/office/drawing/2014/main" id="{D3B5BFF1-12B2-4F35-BB5C-9027AA151FCC}"/>
              </a:ext>
            </a:extLst>
          </p:cNvPr>
          <p:cNvCxnSpPr>
            <a:cxnSpLocks/>
            <a:stCxn id="94" idx="1"/>
            <a:endCxn id="94" idx="5"/>
          </p:cNvCxnSpPr>
          <p:nvPr/>
        </p:nvCxnSpPr>
        <p:spPr>
          <a:xfrm>
            <a:off x="2086624" y="2316541"/>
            <a:ext cx="457355" cy="4169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Connecteur droit 95">
            <a:extLst>
              <a:ext uri="{FF2B5EF4-FFF2-40B4-BE49-F238E27FC236}">
                <a16:creationId xmlns:a16="http://schemas.microsoft.com/office/drawing/2014/main" id="{45116DB0-8B14-4E48-938C-EF8625519606}"/>
              </a:ext>
            </a:extLst>
          </p:cNvPr>
          <p:cNvCxnSpPr>
            <a:stCxn id="94" idx="7"/>
            <a:endCxn id="94" idx="3"/>
          </p:cNvCxnSpPr>
          <p:nvPr/>
        </p:nvCxnSpPr>
        <p:spPr>
          <a:xfrm flipH="1">
            <a:off x="2086624" y="2316541"/>
            <a:ext cx="457355" cy="4169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96">
            <a:extLst>
              <a:ext uri="{FF2B5EF4-FFF2-40B4-BE49-F238E27FC236}">
                <a16:creationId xmlns:a16="http://schemas.microsoft.com/office/drawing/2014/main" id="{D0F9C9C9-847D-4E37-B703-397CDAD2B3AE}"/>
              </a:ext>
            </a:extLst>
          </p:cNvPr>
          <p:cNvCxnSpPr>
            <a:stCxn id="94" idx="6"/>
            <a:endCxn id="78" idx="1"/>
          </p:cNvCxnSpPr>
          <p:nvPr/>
        </p:nvCxnSpPr>
        <p:spPr>
          <a:xfrm>
            <a:off x="2638701" y="2525017"/>
            <a:ext cx="2465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eur droit avec flèche 97">
            <a:extLst>
              <a:ext uri="{FF2B5EF4-FFF2-40B4-BE49-F238E27FC236}">
                <a16:creationId xmlns:a16="http://schemas.microsoft.com/office/drawing/2014/main" id="{2DF8B8E7-726C-4D3C-B102-433AE3DB1DA0}"/>
              </a:ext>
            </a:extLst>
          </p:cNvPr>
          <p:cNvCxnSpPr>
            <a:cxnSpLocks/>
            <a:endCxn id="94" idx="2"/>
          </p:cNvCxnSpPr>
          <p:nvPr/>
        </p:nvCxnSpPr>
        <p:spPr>
          <a:xfrm>
            <a:off x="1393660" y="2525017"/>
            <a:ext cx="59824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Connecteur : en angle 98">
            <a:extLst>
              <a:ext uri="{FF2B5EF4-FFF2-40B4-BE49-F238E27FC236}">
                <a16:creationId xmlns:a16="http://schemas.microsoft.com/office/drawing/2014/main" id="{2700F689-2F40-4410-B686-014945E9F24D}"/>
              </a:ext>
            </a:extLst>
          </p:cNvPr>
          <p:cNvCxnSpPr>
            <a:stCxn id="92" idx="3"/>
          </p:cNvCxnSpPr>
          <p:nvPr/>
        </p:nvCxnSpPr>
        <p:spPr>
          <a:xfrm>
            <a:off x="1435985" y="1671577"/>
            <a:ext cx="313987" cy="85344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onnecteur : en angle 99">
            <a:extLst>
              <a:ext uri="{FF2B5EF4-FFF2-40B4-BE49-F238E27FC236}">
                <a16:creationId xmlns:a16="http://schemas.microsoft.com/office/drawing/2014/main" id="{1E5E920D-5979-452B-8931-EDD57553685F}"/>
              </a:ext>
            </a:extLst>
          </p:cNvPr>
          <p:cNvCxnSpPr>
            <a:cxnSpLocks/>
            <a:stCxn id="80" idx="1"/>
            <a:endCxn id="94" idx="4"/>
          </p:cNvCxnSpPr>
          <p:nvPr/>
        </p:nvCxnSpPr>
        <p:spPr>
          <a:xfrm rot="10800000">
            <a:off x="2315303" y="2819847"/>
            <a:ext cx="2767393" cy="2264977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3118456"/>
      </p:ext>
    </p:extLst>
  </p:cSld>
  <p:clrMapOvr>
    <a:masterClrMapping/>
  </p:clrMapOvr>
</p:sld>
</file>

<file path=ppt/theme/theme1.xml><?xml version="1.0" encoding="utf-8"?>
<a:theme xmlns:a="http://schemas.openxmlformats.org/drawingml/2006/main" name="Cadre">
  <a:themeElements>
    <a:clrScheme name="Bleu vert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adr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ad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428</Words>
  <Application>Microsoft Office PowerPoint</Application>
  <PresentationFormat>Grand écran</PresentationFormat>
  <Paragraphs>107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Wingdings 2</vt:lpstr>
      <vt:lpstr>Cadre</vt:lpstr>
      <vt:lpstr>Projet Robotique humanoïde :  NAO au service des enfants de l’hôpital Saint-Vincent-de-Paul</vt:lpstr>
      <vt:lpstr>Sommaire</vt:lpstr>
      <vt:lpstr>Qui est NAO et d’où vient-il?</vt:lpstr>
      <vt:lpstr>Présentation technique de NAO</vt:lpstr>
      <vt:lpstr>NAO, un robot interagissant avec son environement</vt:lpstr>
      <vt:lpstr>NAO à l’hôpital ?</vt:lpstr>
      <vt:lpstr>Comment faire en sorte que NAO soit une plus-value au service ?</vt:lpstr>
      <vt:lpstr>Objectifs</vt:lpstr>
      <vt:lpstr>Présentation PowerPoint</vt:lpstr>
      <vt:lpstr>En salle d’attente</vt:lpstr>
      <vt:lpstr>En salle de soin</vt:lpstr>
      <vt:lpstr>Travail des groups précédents </vt:lpstr>
      <vt:lpstr>Présentation PowerPoint</vt:lpstr>
      <vt:lpstr>Bilan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Robotique humanoïde :  NAO au service des enfants de l’hôpital Saint-Vincent-de-Paul</dc:title>
  <dc:creator>Clotilde ZENONE</dc:creator>
  <cp:lastModifiedBy>Clotilde ZENONE</cp:lastModifiedBy>
  <cp:revision>8</cp:revision>
  <dcterms:created xsi:type="dcterms:W3CDTF">2019-06-27T09:45:04Z</dcterms:created>
  <dcterms:modified xsi:type="dcterms:W3CDTF">2019-06-27T10:42:44Z</dcterms:modified>
</cp:coreProperties>
</file>